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7"/>
  </p:notesMasterIdLst>
  <p:sldIdLst>
    <p:sldId id="256" r:id="rId2"/>
    <p:sldId id="274" r:id="rId3"/>
    <p:sldId id="278" r:id="rId4"/>
    <p:sldId id="279" r:id="rId5"/>
    <p:sldId id="280" r:id="rId6"/>
    <p:sldId id="284" r:id="rId7"/>
    <p:sldId id="260" r:id="rId8"/>
    <p:sldId id="286" r:id="rId9"/>
    <p:sldId id="261" r:id="rId10"/>
    <p:sldId id="262" r:id="rId11"/>
    <p:sldId id="263" r:id="rId12"/>
    <p:sldId id="257" r:id="rId13"/>
    <p:sldId id="258" r:id="rId14"/>
    <p:sldId id="259" r:id="rId15"/>
    <p:sldId id="267" r:id="rId16"/>
    <p:sldId id="268" r:id="rId17"/>
    <p:sldId id="269" r:id="rId18"/>
    <p:sldId id="272" r:id="rId19"/>
    <p:sldId id="275" r:id="rId20"/>
    <p:sldId id="276" r:id="rId21"/>
    <p:sldId id="282" r:id="rId22"/>
    <p:sldId id="283" r:id="rId23"/>
    <p:sldId id="264" r:id="rId24"/>
    <p:sldId id="266" r:id="rId25"/>
    <p:sldId id="27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D2AB0B-F5A8-4126-8A3A-BFBD78B27F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FC741-F40C-476D-B15C-2650A2CE4600}" type="slidenum">
              <a:rPr lang="en-US"/>
              <a:pPr/>
              <a:t>24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Heavy metals, such as lead, react to changes in pH.  Environmental regulations require drinking water to remain within a specific pH range to prevent lead and other metals from dissolving out of pipes and containers and entering the water.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945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9471" name="Picture 15" descr="beaker2"/>
          <p:cNvPicPr>
            <a:picLocks noChangeAspect="1" noChangeArrowheads="1" noCrop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581400"/>
            <a:ext cx="2970213" cy="30099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8447" name="Picture 15" descr="beaker2"/>
          <p:cNvPicPr>
            <a:picLocks noChangeAspect="1" noChangeArrowheads="1" noCrop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304800" y="4724400"/>
            <a:ext cx="1766888" cy="1790700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pH test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2286000"/>
            <a:ext cx="2184400" cy="2286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55575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5400" dirty="0" smtClean="0">
                <a:solidFill>
                  <a:schemeClr val="hlink"/>
                </a:solidFill>
                <a:effectLst/>
              </a:rPr>
              <a:t>What </a:t>
            </a:r>
            <a:r>
              <a:rPr lang="en-US" sz="5400" dirty="0">
                <a:solidFill>
                  <a:schemeClr val="hlink"/>
                </a:solidFill>
                <a:effectLst/>
              </a:rPr>
              <a:t>is pH?</a:t>
            </a:r>
          </a:p>
        </p:txBody>
      </p:sp>
      <p:pic>
        <p:nvPicPr>
          <p:cNvPr id="2057" name="Picture 9" descr="beaker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4419600"/>
            <a:ext cx="1427163" cy="2133600"/>
          </a:xfrm>
          <a:prstGeom prst="rect">
            <a:avLst/>
          </a:prstGeom>
          <a:noFill/>
        </p:spPr>
      </p:pic>
      <p:pic>
        <p:nvPicPr>
          <p:cNvPr id="2058" name="Picture 10" descr="phpaper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0E5CF"/>
              </a:clrFrom>
              <a:clrTo>
                <a:srgbClr val="F0E5C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2971800"/>
            <a:ext cx="1714500" cy="15716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The pH Scale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229600" cy="2057400"/>
          </a:xfr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</a:gradFill>
          <a:ln/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sz="2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Each pH unit is </a:t>
            </a:r>
            <a:r>
              <a:rPr lang="en-US" sz="2800" i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r>
              <a:rPr lang="en-US" sz="2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i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times</a:t>
            </a:r>
            <a:r>
              <a:rPr lang="en-US" sz="2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as large as the previous one</a:t>
            </a:r>
          </a:p>
          <a:p>
            <a:r>
              <a:rPr lang="en-US" sz="2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change of 2 pH units means </a:t>
            </a:r>
            <a:r>
              <a:rPr lang="en-US" sz="2800" i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 times</a:t>
            </a:r>
            <a:r>
              <a:rPr lang="en-US" sz="28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more basic or acidic</a:t>
            </a:r>
          </a:p>
        </p:txBody>
      </p:sp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609600" y="3505200"/>
            <a:ext cx="8077200" cy="2005013"/>
            <a:chOff x="336" y="2625"/>
            <a:chExt cx="5088" cy="1263"/>
          </a:xfrm>
        </p:grpSpPr>
        <p:pic>
          <p:nvPicPr>
            <p:cNvPr id="25606" name="Picture 6" descr="pH8"/>
            <p:cNvPicPr>
              <a:picLocks noChangeAspect="1" noChangeArrowheads="1"/>
            </p:cNvPicPr>
            <p:nvPr/>
          </p:nvPicPr>
          <p:blipFill>
            <a:blip r:embed="rId2"/>
            <a:srcRect t="30943" r="17500" b="55011"/>
            <a:stretch>
              <a:fillRect/>
            </a:stretch>
          </p:blipFill>
          <p:spPr bwMode="auto">
            <a:xfrm>
              <a:off x="336" y="2625"/>
              <a:ext cx="5088" cy="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7" name="Text Box 7"/>
            <p:cNvSpPr txBox="1">
              <a:spLocks noChangeArrowheads="1"/>
            </p:cNvSpPr>
            <p:nvPr/>
          </p:nvSpPr>
          <p:spPr bwMode="auto">
            <a:xfrm>
              <a:off x="1872" y="3600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ffectLst>
                    <a:outerShdw blurRad="38100" dist="38100" dir="2700000" algn="tl">
                      <a:srgbClr val="010199"/>
                    </a:outerShdw>
                  </a:effectLst>
                </a:rPr>
                <a:t>x10</a:t>
              </a:r>
            </a:p>
          </p:txBody>
        </p:sp>
        <p:sp>
          <p:nvSpPr>
            <p:cNvPr id="25608" name="Text Box 8"/>
            <p:cNvSpPr txBox="1">
              <a:spLocks noChangeArrowheads="1"/>
            </p:cNvSpPr>
            <p:nvPr/>
          </p:nvSpPr>
          <p:spPr bwMode="auto">
            <a:xfrm>
              <a:off x="2928" y="3600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ffectLst>
                    <a:outerShdw blurRad="38100" dist="38100" dir="2700000" algn="tl">
                      <a:srgbClr val="010199"/>
                    </a:outerShdw>
                  </a:effectLst>
                </a:rPr>
                <a:t>x100</a:t>
              </a:r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V="1">
              <a:off x="2112" y="3360"/>
              <a:ext cx="0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 flipV="1">
              <a:off x="2352" y="3360"/>
              <a:ext cx="0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 flipV="1">
              <a:off x="3168" y="3360"/>
              <a:ext cx="0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 flipV="1">
              <a:off x="3696" y="3360"/>
              <a:ext cx="0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The pH Scale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Careful measurement is important</a:t>
            </a:r>
          </a:p>
          <a:p>
            <a:r>
              <a:rPr lang="en-US"/>
              <a:t>A mistake of </a:t>
            </a:r>
            <a:r>
              <a:rPr lang="en-US" i="1"/>
              <a:t>one</a:t>
            </a:r>
            <a:r>
              <a:rPr lang="en-US"/>
              <a:t> pH unit means </a:t>
            </a:r>
            <a:r>
              <a:rPr lang="en-US" i="1">
                <a:solidFill>
                  <a:srgbClr val="FFFF00"/>
                </a:solidFill>
                <a:effectLst/>
              </a:rPr>
              <a:t>10 times</a:t>
            </a:r>
            <a:r>
              <a:rPr lang="en-US"/>
              <a:t> too much or too little!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609600" y="3481388"/>
            <a:ext cx="8077200" cy="2005012"/>
            <a:chOff x="336" y="2625"/>
            <a:chExt cx="5088" cy="1263"/>
          </a:xfrm>
        </p:grpSpPr>
        <p:pic>
          <p:nvPicPr>
            <p:cNvPr id="26629" name="Picture 5" descr="pH8"/>
            <p:cNvPicPr>
              <a:picLocks noChangeAspect="1" noChangeArrowheads="1"/>
            </p:cNvPicPr>
            <p:nvPr/>
          </p:nvPicPr>
          <p:blipFill>
            <a:blip r:embed="rId2"/>
            <a:srcRect t="30943" r="17500" b="55011"/>
            <a:stretch>
              <a:fillRect/>
            </a:stretch>
          </p:blipFill>
          <p:spPr bwMode="auto">
            <a:xfrm>
              <a:off x="336" y="2625"/>
              <a:ext cx="5088" cy="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1872" y="3600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ffectLst>
                    <a:outerShdw blurRad="38100" dist="38100" dir="2700000" algn="tl">
                      <a:srgbClr val="010199"/>
                    </a:outerShdw>
                  </a:effectLst>
                </a:rPr>
                <a:t>x10</a:t>
              </a:r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2928" y="3600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ffectLst>
                    <a:outerShdw blurRad="38100" dist="38100" dir="2700000" algn="tl">
                      <a:srgbClr val="010199"/>
                    </a:outerShdw>
                  </a:effectLst>
                </a:rPr>
                <a:t>x100</a:t>
              </a:r>
            </a:p>
          </p:txBody>
        </p:sp>
        <p:sp>
          <p:nvSpPr>
            <p:cNvPr id="26632" name="Line 8"/>
            <p:cNvSpPr>
              <a:spLocks noChangeShapeType="1"/>
            </p:cNvSpPr>
            <p:nvPr/>
          </p:nvSpPr>
          <p:spPr bwMode="auto">
            <a:xfrm flipV="1">
              <a:off x="2112" y="3360"/>
              <a:ext cx="0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 flipV="1">
              <a:off x="2352" y="3360"/>
              <a:ext cx="0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Line 10"/>
            <p:cNvSpPr>
              <a:spLocks noChangeShapeType="1"/>
            </p:cNvSpPr>
            <p:nvPr/>
          </p:nvSpPr>
          <p:spPr bwMode="auto">
            <a:xfrm flipV="1">
              <a:off x="3168" y="3360"/>
              <a:ext cx="0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 flipV="1">
              <a:off x="3696" y="3360"/>
              <a:ext cx="0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Acids and Bases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r>
              <a:rPr lang="en-US"/>
              <a:t>Chemicals may be classed as acids or bases.</a:t>
            </a:r>
          </a:p>
          <a:p>
            <a:r>
              <a:rPr lang="en-US"/>
              <a:t>Things that are neither acids nor bases are neutral.</a:t>
            </a:r>
          </a:p>
          <a:p>
            <a:r>
              <a:rPr lang="en-US"/>
              <a:t>pH measures how acidic or basic a solution is.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12788"/>
          </a:xfrm>
        </p:spPr>
        <p:txBody>
          <a:bodyPr/>
          <a:lstStyle/>
          <a:p>
            <a:r>
              <a:rPr lang="en-US" sz="4000">
                <a:solidFill>
                  <a:schemeClr val="hlink"/>
                </a:solidFill>
                <a:effectLst/>
              </a:rPr>
              <a:t>Acids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229600" cy="4530725"/>
          </a:xfrm>
        </p:spPr>
        <p:txBody>
          <a:bodyPr/>
          <a:lstStyle/>
          <a:p>
            <a:r>
              <a:rPr lang="en-US"/>
              <a:t>Often taste sour</a:t>
            </a:r>
          </a:p>
          <a:p>
            <a:r>
              <a:rPr lang="en-US"/>
              <a:t>Strong acids can burn skin &amp; eyes</a:t>
            </a:r>
          </a:p>
          <a:p>
            <a:r>
              <a:rPr lang="en-US"/>
              <a:t>Strong acids can dissolve metals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Lemon juice</a:t>
            </a:r>
          </a:p>
          <a:p>
            <a:pPr lvl="1"/>
            <a:r>
              <a:rPr lang="en-US"/>
              <a:t>Vinegar</a:t>
            </a:r>
          </a:p>
          <a:p>
            <a:pPr lvl="1"/>
            <a:r>
              <a:rPr lang="en-US"/>
              <a:t>Car battery acid </a:t>
            </a:r>
            <a:r>
              <a:rPr lang="en-US">
                <a:solidFill>
                  <a:srgbClr val="FF0000"/>
                </a:solidFill>
                <a:effectLst/>
              </a:rPr>
              <a:t>(dangerous!)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4000">
                <a:solidFill>
                  <a:schemeClr val="hlink"/>
                </a:solidFill>
                <a:effectLst/>
              </a:rPr>
              <a:t>Bases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3810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Can taste bitter, sweetish, or salty</a:t>
            </a:r>
          </a:p>
          <a:p>
            <a:pPr>
              <a:lnSpc>
                <a:spcPct val="80000"/>
              </a:lnSpc>
            </a:pPr>
            <a:r>
              <a:rPr lang="en-US" sz="2800"/>
              <a:t>Strong bases can burn skin &amp; eyes</a:t>
            </a:r>
          </a:p>
          <a:p>
            <a:pPr>
              <a:lnSpc>
                <a:spcPct val="80000"/>
              </a:lnSpc>
            </a:pPr>
            <a:r>
              <a:rPr lang="en-US" sz="2800"/>
              <a:t>Bases react more easily with protein than with metal; they are often used for cleaning</a:t>
            </a:r>
          </a:p>
          <a:p>
            <a:pPr>
              <a:lnSpc>
                <a:spcPct val="80000"/>
              </a:lnSpc>
            </a:pPr>
            <a:r>
              <a:rPr lang="en-US" sz="280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Milk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Baking soda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Soap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Drain cleaner </a:t>
            </a:r>
            <a:r>
              <a:rPr lang="en-US" sz="2400">
                <a:solidFill>
                  <a:srgbClr val="FF0000"/>
                </a:solidFill>
                <a:effectLst/>
              </a:rPr>
              <a:t>(dangerous!)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Some of our favorite foods make our tongue curl up because they are SOUR.  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32448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850">
            <a:spAutoFit/>
          </a:bodyPr>
          <a:lstStyle/>
          <a:p>
            <a:pPr algn="r"/>
            <a:r>
              <a:rPr lang="en-US" sz="1100"/>
              <a:t> </a:t>
            </a: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Acids and Bases</a:t>
            </a:r>
          </a:p>
        </p:txBody>
      </p:sp>
      <p:pic>
        <p:nvPicPr>
          <p:cNvPr id="41992" name="Picture 8" descr="LEMON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1600200"/>
            <a:ext cx="1895475" cy="2143125"/>
          </a:xfrm>
          <a:prstGeom prst="rect">
            <a:avLst/>
          </a:prstGeom>
          <a:noFill/>
        </p:spPr>
      </p:pic>
      <p:pic>
        <p:nvPicPr>
          <p:cNvPr id="41995" name="Picture 11" descr="pickl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508601">
            <a:off x="6019800" y="3657600"/>
            <a:ext cx="1512888" cy="28352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Bitter!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Some foods have a “bite” of their own because they’re  somewhat bitter.</a:t>
            </a:r>
          </a:p>
          <a:p>
            <a:endParaRPr lang="en-US"/>
          </a:p>
          <a:p>
            <a:pPr algn="ctr"/>
            <a:r>
              <a:rPr lang="en-US" sz="3600" b="1"/>
              <a:t>WHY?</a:t>
            </a:r>
          </a:p>
        </p:txBody>
      </p:sp>
      <p:pic>
        <p:nvPicPr>
          <p:cNvPr id="43014" name="Picture 6" descr="bit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752600"/>
            <a:ext cx="2895600" cy="2689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Acidic/Basic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is a scientific reason for this:</a:t>
            </a:r>
          </a:p>
          <a:p>
            <a:r>
              <a:rPr lang="en-US"/>
              <a:t>These foods are either acidic or basic.</a:t>
            </a:r>
          </a:p>
          <a:p>
            <a:r>
              <a:rPr lang="en-US"/>
              <a:t>Other substances besides foods have these characteristics.  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0" name="Picture 6" descr="waterdro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0"/>
            <a:ext cx="6172200" cy="6858000"/>
          </a:xfrm>
          <a:prstGeom prst="rect">
            <a:avLst/>
          </a:prstGeom>
          <a:noFill/>
        </p:spPr>
      </p:pic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52400"/>
            <a:ext cx="2590800" cy="3352800"/>
          </a:xfrm>
        </p:spPr>
        <p:txBody>
          <a:bodyPr/>
          <a:lstStyle/>
          <a:p>
            <a:r>
              <a:rPr lang="en-US" sz="2800"/>
              <a:t>Some substances are not really an acid or a base:  For example, pure water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How Do We Measure pH?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447800"/>
            <a:ext cx="4724400" cy="2514600"/>
          </a:xfrm>
        </p:spPr>
        <p:txBody>
          <a:bodyPr/>
          <a:lstStyle/>
          <a:p>
            <a:r>
              <a:rPr lang="en-US" sz="3200"/>
              <a:t>We measure pH by using special strips of paper called pH paper</a:t>
            </a:r>
          </a:p>
        </p:txBody>
      </p:sp>
      <p:pic>
        <p:nvPicPr>
          <p:cNvPr id="50181" name="Picture 5" descr="phpap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0E5CF"/>
              </a:clrFrom>
              <a:clrTo>
                <a:srgbClr val="F0E5C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2286000"/>
            <a:ext cx="2095500" cy="19208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67200" y="304800"/>
            <a:ext cx="4724400" cy="1139825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pH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5562600" cy="4724400"/>
          </a:xfrm>
        </p:spPr>
        <p:txBody>
          <a:bodyPr/>
          <a:lstStyle/>
          <a:p>
            <a:r>
              <a:rPr lang="en-US" sz="2800"/>
              <a:t>A special name is given to the acid or base characteristic that a substance has:</a:t>
            </a:r>
          </a:p>
          <a:p>
            <a:r>
              <a:rPr lang="en-US" sz="2800"/>
              <a:t>It is called: pH</a:t>
            </a:r>
          </a:p>
          <a:p>
            <a:r>
              <a:rPr lang="en-US"/>
              <a:t>“p” stands for potential and “H” stands for hydrogen; hence, the potential of a substance to attract hydrogen ions</a:t>
            </a:r>
          </a:p>
        </p:txBody>
      </p:sp>
      <p:pic>
        <p:nvPicPr>
          <p:cNvPr id="49157" name="Picture 5" descr="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048000"/>
            <a:ext cx="29638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How Does It Work?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38862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paper is treated with chemicals that change color to show the pH.</a:t>
            </a:r>
          </a:p>
          <a:p>
            <a:pPr>
              <a:lnSpc>
                <a:spcPct val="90000"/>
              </a:lnSpc>
            </a:pPr>
            <a:r>
              <a:rPr lang="en-US" sz="2400"/>
              <a:t>When the paper touches the substance being tested, it turns a specific color to tell if the substance is an acid or a base.</a:t>
            </a:r>
            <a:endParaRPr lang="en-US" sz="2800"/>
          </a:p>
        </p:txBody>
      </p:sp>
      <p:pic>
        <p:nvPicPr>
          <p:cNvPr id="51206" name="Picture 6" descr="litmu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828800"/>
            <a:ext cx="3810000" cy="2789238"/>
          </a:xfrm>
          <a:prstGeom prst="rect">
            <a:avLst/>
          </a:prstGeom>
          <a:noFill/>
        </p:spPr>
      </p:pic>
      <p:pic>
        <p:nvPicPr>
          <p:cNvPr id="51204" name="Picture 4" descr="phpap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343400"/>
            <a:ext cx="24384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To Use pH Paper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Place the edge of the pH paper into the mixture.</a:t>
            </a:r>
          </a:p>
          <a:p>
            <a:pPr>
              <a:lnSpc>
                <a:spcPct val="90000"/>
              </a:lnSpc>
            </a:pPr>
            <a:r>
              <a:rPr lang="en-US" sz="2800"/>
              <a:t>Observe the color change of the pH paper</a:t>
            </a:r>
          </a:p>
          <a:p>
            <a:pPr>
              <a:lnSpc>
                <a:spcPct val="90000"/>
              </a:lnSpc>
            </a:pPr>
            <a:r>
              <a:rPr lang="en-US" sz="2800"/>
              <a:t>Match the resulting color to the colors listed on the outside of the pH paper package.</a:t>
            </a:r>
          </a:p>
          <a:p>
            <a:pPr>
              <a:lnSpc>
                <a:spcPct val="90000"/>
              </a:lnSpc>
            </a:pPr>
            <a:r>
              <a:rPr lang="en-US" sz="2800"/>
              <a:t>The colors match with a correlated pH number.</a:t>
            </a:r>
          </a:p>
          <a:p>
            <a:pPr>
              <a:lnSpc>
                <a:spcPct val="90000"/>
              </a:lnSpc>
            </a:pPr>
            <a:r>
              <a:rPr lang="en-US" sz="2800"/>
              <a:t>The number is the pH value of the sample.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Acidic or Basic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the number is less than 7 the substance or water is acidic </a:t>
            </a:r>
          </a:p>
          <a:p>
            <a:r>
              <a:rPr lang="en-US"/>
              <a:t>If the number is more than 7 the substance or water is basic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Why is pH important?</a:t>
            </a:r>
          </a:p>
        </p:txBody>
      </p:sp>
      <p:pic>
        <p:nvPicPr>
          <p:cNvPr id="27652" name="Picture 4" descr="pH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219200"/>
            <a:ext cx="4267200" cy="2833688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7653" name="Picture 5" descr="pH6"/>
          <p:cNvPicPr>
            <a:picLocks noChangeAspect="1" noChangeArrowheads="1"/>
          </p:cNvPicPr>
          <p:nvPr/>
        </p:nvPicPr>
        <p:blipFill>
          <a:blip r:embed="rId3"/>
          <a:srcRect t="6633" b="3151"/>
          <a:stretch>
            <a:fillRect/>
          </a:stretch>
        </p:blipFill>
        <p:spPr bwMode="auto">
          <a:xfrm>
            <a:off x="5181600" y="3276600"/>
            <a:ext cx="3657600" cy="327183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133600" y="4648200"/>
            <a:ext cx="3048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Soil has to be in a certain pH range for plants to grow and stay healthy.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990600" y="1981200"/>
            <a:ext cx="13716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 flipV="1">
            <a:off x="1676400" y="3048000"/>
            <a:ext cx="1143000" cy="1600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334000" y="1371600"/>
            <a:ext cx="327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Fish can’t live if the pH is too high or too low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086600" y="3810000"/>
            <a:ext cx="15240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7010400" y="2362200"/>
            <a:ext cx="533400" cy="1447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pH2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" y="1524000"/>
            <a:ext cx="3657600" cy="2689225"/>
          </a:xfrm>
          <a:noFill/>
          <a:ln w="19050">
            <a:solidFill>
              <a:srgbClr val="000000"/>
            </a:solidFill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447800" y="45720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</a:rPr>
              <a:t>pH and People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410200" y="1676400"/>
            <a:ext cx="32004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Water that has too high or low pH contains harmful dissolved chemicals.  </a:t>
            </a:r>
          </a:p>
          <a:p>
            <a:pPr>
              <a:spcBef>
                <a:spcPct val="50000"/>
              </a:spcBef>
            </a:pPr>
            <a:r>
              <a:rPr lang="en-US" sz="2400"/>
              <a:t>Water plant operators keep a careful watch on the pH of our drinking water, to keep it safe.</a:t>
            </a: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2057400" y="3048000"/>
            <a:ext cx="990600" cy="1295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3124200" y="2819400"/>
            <a:ext cx="21336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Most Substances: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Can be identified as either acidic or basic</a:t>
            </a:r>
          </a:p>
          <a:p>
            <a:pPr>
              <a:lnSpc>
                <a:spcPct val="90000"/>
              </a:lnSpc>
            </a:pPr>
            <a:r>
              <a:rPr lang="en-US" sz="2800"/>
              <a:t>Like the soil in our backyard.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</a:t>
            </a:r>
          </a:p>
        </p:txBody>
      </p:sp>
      <p:pic>
        <p:nvPicPr>
          <p:cNvPr id="48133" name="Picture 5" descr="1020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0"/>
            <a:ext cx="4191000" cy="337661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Acid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Any substance which has a pH of value of less than 7 is considered an acid</a:t>
            </a:r>
          </a:p>
          <a:p>
            <a:pPr>
              <a:buFont typeface="Wingdings" pitchFamily="2" charset="2"/>
              <a:buNone/>
            </a:pPr>
            <a:r>
              <a:rPr lang="en-US"/>
              <a:t>  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       0--------------7---------------14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      Acid            Neutral          Base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Base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Any substance which has pH value greater than 7 is a base</a:t>
            </a:r>
          </a:p>
          <a:p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0--------------7---------------14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 Acid           Neutral           Base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pH 7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pH of 7 is called neutral—neither acid nor base.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                0------------7------------14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     Acid        Neutral      Base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20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effectLst/>
              </a:rPr>
            </a:br>
            <a:r>
              <a:rPr lang="en-US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effectLst/>
              </a:rPr>
            </a:br>
            <a:r>
              <a:rPr lang="en-US" sz="2800" b="1" dirty="0" smtClean="0">
                <a:solidFill>
                  <a:schemeClr val="tx1"/>
                </a:solidFill>
                <a:effectLst/>
              </a:rPr>
              <a:t>Why pH of </a:t>
            </a:r>
            <a:r>
              <a:rPr lang="en-US" sz="2800" b="1" dirty="0" smtClean="0">
                <a:solidFill>
                  <a:schemeClr val="tx1"/>
                </a:solidFill>
                <a:effectLst/>
              </a:rPr>
              <a:t>water = </a:t>
            </a:r>
            <a:r>
              <a:rPr lang="en-US" sz="2800" b="1" dirty="0" smtClean="0">
                <a:solidFill>
                  <a:schemeClr val="tx1"/>
                </a:solidFill>
                <a:effectLst/>
              </a:rPr>
              <a:t>7 ? </a:t>
            </a:r>
            <a:r>
              <a:rPr lang="en-US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effectLst/>
              </a:rPr>
            </a:br>
            <a:r>
              <a:rPr lang="en-US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effectLst/>
              </a:rPr>
            </a:br>
            <a:endParaRPr lang="en-US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15400" cy="5140325"/>
          </a:xfrm>
        </p:spPr>
        <p:txBody>
          <a:bodyPr/>
          <a:lstStyle/>
          <a:p>
            <a:pPr algn="ctr">
              <a:buNone/>
            </a:pPr>
            <a:endParaRPr lang="en-US" sz="2800" b="1" dirty="0" smtClean="0">
              <a:effectLst/>
            </a:endParaRPr>
          </a:p>
          <a:p>
            <a:pPr algn="ctr">
              <a:buNone/>
            </a:pPr>
            <a:endParaRPr lang="en-US" sz="2800" b="1" dirty="0" smtClean="0">
              <a:effectLst/>
            </a:endParaRPr>
          </a:p>
          <a:p>
            <a:pPr algn="ctr">
              <a:buNone/>
            </a:pPr>
            <a:endParaRPr lang="en-US" sz="2800" b="1" dirty="0" smtClean="0">
              <a:effectLst/>
            </a:endParaRPr>
          </a:p>
          <a:p>
            <a:pPr algn="ctr">
              <a:buNone/>
            </a:pPr>
            <a:endParaRPr lang="en-US" sz="2800" b="1" dirty="0" smtClean="0">
              <a:effectLst/>
            </a:endParaRPr>
          </a:p>
          <a:p>
            <a:pPr algn="ctr">
              <a:buNone/>
            </a:pPr>
            <a:r>
              <a:rPr lang="en-US" sz="2800" b="1" dirty="0" smtClean="0">
                <a:effectLst/>
              </a:rPr>
              <a:t>Because of Ionization </a:t>
            </a:r>
            <a:r>
              <a:rPr lang="en-US" sz="2800" b="1" dirty="0" smtClean="0">
                <a:effectLst/>
              </a:rPr>
              <a:t>of </a:t>
            </a:r>
            <a:r>
              <a:rPr lang="en-US" sz="2800" b="1" dirty="0" smtClean="0">
                <a:effectLst/>
              </a:rPr>
              <a:t>water</a:t>
            </a:r>
            <a:endParaRPr lang="en-US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39825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effectLst/>
              </a:rPr>
              <a:t>The pH Scale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14400"/>
            <a:ext cx="7848600" cy="4530725"/>
          </a:xfrm>
        </p:spPr>
        <p:txBody>
          <a:bodyPr/>
          <a:lstStyle/>
          <a:p>
            <a:r>
              <a:rPr lang="en-US"/>
              <a:t>pH scale ranges from 0 -14</a:t>
            </a:r>
          </a:p>
          <a:p>
            <a:r>
              <a:rPr lang="en-US"/>
              <a:t>pH 7 is neutral; neither acid nor base</a:t>
            </a:r>
          </a:p>
          <a:p>
            <a:r>
              <a:rPr lang="en-US"/>
              <a:t>Pure water is pH 7</a:t>
            </a:r>
          </a:p>
          <a:p>
            <a:r>
              <a:rPr lang="en-US"/>
              <a:t>Low pH (0-6.9) = acid</a:t>
            </a:r>
          </a:p>
          <a:p>
            <a:r>
              <a:rPr lang="en-US"/>
              <a:t>High pH (7.1-14) = base</a:t>
            </a:r>
          </a:p>
          <a:p>
            <a:r>
              <a:rPr lang="en-US"/>
              <a:t>The closer to the ends of the scale, the stronger the solution is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8" name="Picture 6" descr="Image result for ph scale acids and bas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1524000"/>
          </a:xfrm>
          <a:prstGeom prst="rect">
            <a:avLst/>
          </a:prstGeom>
          <a:noFill/>
        </p:spPr>
      </p:pic>
      <p:pic>
        <p:nvPicPr>
          <p:cNvPr id="7" name="Picture 2" descr="http://www.compoundchem.com/wp-content/uploads/2015/07/Acids-and-Alkalis-The-pH-Sca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35132"/>
            <a:ext cx="9144000" cy="52228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z="4000">
                <a:solidFill>
                  <a:schemeClr val="hlink"/>
                </a:solidFill>
                <a:effectLst/>
              </a:rPr>
              <a:t>The pH Scale</a:t>
            </a:r>
          </a:p>
        </p:txBody>
      </p:sp>
      <p:pic>
        <p:nvPicPr>
          <p:cNvPr id="24580" name="Picture 4" descr="pH6"/>
          <p:cNvPicPr>
            <a:picLocks noChangeAspect="1" noChangeArrowheads="1"/>
          </p:cNvPicPr>
          <p:nvPr/>
        </p:nvPicPr>
        <p:blipFill>
          <a:blip r:embed="rId2"/>
          <a:srcRect t="6633" b="3151"/>
          <a:stretch>
            <a:fillRect/>
          </a:stretch>
        </p:blipFill>
        <p:spPr bwMode="auto">
          <a:xfrm>
            <a:off x="152400" y="990600"/>
            <a:ext cx="8763000" cy="586263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296</TotalTime>
  <Words>703</Words>
  <Application>Microsoft Office PowerPoint</Application>
  <PresentationFormat>On-screen Show (4:3)</PresentationFormat>
  <Paragraphs>104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Orbit</vt:lpstr>
      <vt:lpstr>What is pH?</vt:lpstr>
      <vt:lpstr>pH</vt:lpstr>
      <vt:lpstr>Acid</vt:lpstr>
      <vt:lpstr>Base</vt:lpstr>
      <vt:lpstr>pH 7</vt:lpstr>
      <vt:lpstr>  Why pH of water = 7 ?   </vt:lpstr>
      <vt:lpstr>The pH Scale</vt:lpstr>
      <vt:lpstr>Slide 8</vt:lpstr>
      <vt:lpstr>The pH Scale</vt:lpstr>
      <vt:lpstr>The pH Scale</vt:lpstr>
      <vt:lpstr>The pH Scale</vt:lpstr>
      <vt:lpstr>Acids and Bases</vt:lpstr>
      <vt:lpstr>Acids</vt:lpstr>
      <vt:lpstr>Bases</vt:lpstr>
      <vt:lpstr>Acids and Bases</vt:lpstr>
      <vt:lpstr>Bitter!</vt:lpstr>
      <vt:lpstr>Acidic/Basic</vt:lpstr>
      <vt:lpstr>Slide 18</vt:lpstr>
      <vt:lpstr>How Do We Measure pH?</vt:lpstr>
      <vt:lpstr>How Does It Work?</vt:lpstr>
      <vt:lpstr>To Use pH Paper</vt:lpstr>
      <vt:lpstr>Acidic or Basic</vt:lpstr>
      <vt:lpstr>Why is pH important?</vt:lpstr>
      <vt:lpstr>Slide 24</vt:lpstr>
      <vt:lpstr>Most Substances: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pH?</dc:title>
  <dc:creator>Giacobbe</dc:creator>
  <cp:lastModifiedBy>user</cp:lastModifiedBy>
  <cp:revision>25</cp:revision>
  <dcterms:created xsi:type="dcterms:W3CDTF">2005-09-26T20:32:45Z</dcterms:created>
  <dcterms:modified xsi:type="dcterms:W3CDTF">2016-08-27T05:54:35Z</dcterms:modified>
</cp:coreProperties>
</file>